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432f6f78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432f6f78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d81a16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d81a16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32f6f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432f6f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took inspiration from various literatures to incorporate both vehicle fleet and traffic light in an urban environment which address the missing component in our research findings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PENNDOT </a:t>
            </a:r>
            <a:r>
              <a:rPr lang="en"/>
              <a:t>specified a maximum of </a:t>
            </a:r>
            <a:r>
              <a:rPr lang="en"/>
              <a:t>3 vehicle are </a:t>
            </a:r>
            <a:r>
              <a:rPr lang="en"/>
              <a:t>allowed in a vehicle platoon while other constraints are specified in our literature review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 state: vehicle are parked with a minimum following distance with consideration of the vehicle length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some time t: we are includes a reaction and actuation time delay, tau, that is modeled based on the speed of the leading vehicle to more accurately a real world driving scenario, this also serve as a penalty towards the consideration of aerodynamic drag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c00706b5_15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c00706b5_1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Jarvis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modeling of an accurate aerodynamic drag of the platooning vehicles depends on the position of the vehicle in the platoon, </a:t>
            </a:r>
            <a:r>
              <a:rPr lang="en"/>
              <a:t>velocity, and also the following distance to the vehicle ahead,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are able take into the consideration of the following distance in the form of a fraction on C_d constant in (28) but would make our optimization formulation nonconvex,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Solution is to approximate the overall aero drag linearly in following distance,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Plot on top right corner is just for demonstration,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38dedba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38dedba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38dedbb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38dedb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Aoyu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432f6f7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432f6f7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Aoyu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432f6f78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432f6f7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Aoyu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[1280 - 1320], 40m for the shortest block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38dedba9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38dedba9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32f6f782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432f6f782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38dedba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38dedba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4d81cc6e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4d81cc6e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4d81cc6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4d81cc6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8dedba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8dedba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d93ba4c7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d93ba4c7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Margaret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d93ba4c7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d93ba4c7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Margaret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d93ba4c7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d93ba4c7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Margaret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d93ba4c7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d93ba4c7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8dedba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8dedba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93ba4c7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d93ba4c7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en.wikipedia.org/wiki/Platoon_(automobile)" TargetMode="External"/><Relationship Id="rId6" Type="http://schemas.openxmlformats.org/officeDocument/2006/relationships/hyperlink" Target="https://www.bbc.com/future/article/20130409-robot-truck-platoons-roll-forwar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www.audi-mediacenter.com/en/press-releases/audi-study-no-congestion-in-the-city-of-the-future-1073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epa.gov/ghgemissions/sources-greenhouse-gas-emission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V2X Platooning Optimal Control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295: Data Science for Energy, Fall 2021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Shih-Hung Chiu,</a:t>
            </a:r>
            <a:r>
              <a:rPr lang="en"/>
              <a:t> </a:t>
            </a:r>
            <a:r>
              <a:rPr lang="en"/>
              <a:t>Margaret D’Auria, </a:t>
            </a:r>
            <a:r>
              <a:rPr lang="en"/>
              <a:t>Joe Koszut, </a:t>
            </a:r>
            <a:r>
              <a:rPr lang="en"/>
              <a:t>Tianhao Wu, Jarvis Yuan, &amp; Aoyu Zou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</a:t>
            </a:r>
            <a:r>
              <a:rPr lang="en"/>
              <a:t>Vehicle Optimal Control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9450" y="2078875"/>
            <a:ext cx="357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Longitudinal vehicle dynamics modeled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Nonlinear dynamics create need for second order cone constraints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Traffic lights using the Big-M method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Creates need for a mixed-integer program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024" y="723550"/>
            <a:ext cx="2946875" cy="418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150" y="2695250"/>
            <a:ext cx="1627150" cy="810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0" l="0" r="0" t="6270"/>
          <a:stretch/>
        </p:blipFill>
        <p:spPr>
          <a:xfrm>
            <a:off x="259125" y="3686525"/>
            <a:ext cx="2547175" cy="129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2"/>
          <p:cNvGrpSpPr/>
          <p:nvPr/>
        </p:nvGrpSpPr>
        <p:grpSpPr>
          <a:xfrm>
            <a:off x="4185616" y="3728188"/>
            <a:ext cx="2164209" cy="1212300"/>
            <a:chOff x="4183766" y="3731050"/>
            <a:chExt cx="2164209" cy="1212300"/>
          </a:xfrm>
        </p:grpSpPr>
        <p:grpSp>
          <p:nvGrpSpPr>
            <p:cNvPr id="170" name="Google Shape;170;p22"/>
            <p:cNvGrpSpPr/>
            <p:nvPr/>
          </p:nvGrpSpPr>
          <p:grpSpPr>
            <a:xfrm>
              <a:off x="4183766" y="3764678"/>
              <a:ext cx="2135772" cy="1139313"/>
              <a:chOff x="3522025" y="3247300"/>
              <a:chExt cx="2952001" cy="1656700"/>
            </a:xfrm>
          </p:grpSpPr>
          <p:pic>
            <p:nvPicPr>
              <p:cNvPr id="171" name="Google Shape;171;p2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24275" y="4331800"/>
                <a:ext cx="2849750" cy="572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522025" y="3247300"/>
                <a:ext cx="2952000" cy="302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22"/>
              <p:cNvSpPr/>
              <p:nvPr/>
            </p:nvSpPr>
            <p:spPr>
              <a:xfrm>
                <a:off x="4984200" y="3580188"/>
                <a:ext cx="129900" cy="7215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 txBox="1"/>
              <p:nvPr/>
            </p:nvSpPr>
            <p:spPr>
              <a:xfrm>
                <a:off x="3559909" y="3550081"/>
                <a:ext cx="1386300" cy="7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666666"/>
                    </a:solidFill>
                    <a:latin typeface="Lato"/>
                    <a:ea typeface="Lato"/>
                    <a:cs typeface="Lato"/>
                    <a:sym typeface="Lato"/>
                  </a:rPr>
                  <a:t>Application of Big-M method</a:t>
                </a:r>
                <a:endParaRPr sz="100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75" name="Google Shape;175;p22"/>
            <p:cNvSpPr/>
            <p:nvPr/>
          </p:nvSpPr>
          <p:spPr>
            <a:xfrm>
              <a:off x="4183775" y="3731050"/>
              <a:ext cx="2164200" cy="1212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Vehicle Parameter Study Example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Independent variable: Speed limit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Dependent variable: Energy consumption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Higher speed leads to a lower energy consumption*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*Savings eventually plateau likely due to higher aerodynamic drag at higher speeds</a:t>
            </a:r>
            <a:endParaRPr/>
          </a:p>
        </p:txBody>
      </p:sp>
      <p:grpSp>
        <p:nvGrpSpPr>
          <p:cNvPr id="182" name="Google Shape;182;p23"/>
          <p:cNvGrpSpPr/>
          <p:nvPr/>
        </p:nvGrpSpPr>
        <p:grpSpPr>
          <a:xfrm>
            <a:off x="1150675" y="3252300"/>
            <a:ext cx="6846249" cy="1675500"/>
            <a:chOff x="1150675" y="3252300"/>
            <a:chExt cx="6846249" cy="1675500"/>
          </a:xfrm>
        </p:grpSpPr>
        <p:pic>
          <p:nvPicPr>
            <p:cNvPr id="183" name="Google Shape;183;p23"/>
            <p:cNvPicPr preferRelativeResize="0"/>
            <p:nvPr/>
          </p:nvPicPr>
          <p:blipFill rotWithShape="1">
            <a:blip r:embed="rId3">
              <a:alphaModFix/>
            </a:blip>
            <a:srcRect b="67961" l="0" r="25127" t="0"/>
            <a:stretch/>
          </p:blipFill>
          <p:spPr>
            <a:xfrm>
              <a:off x="1150675" y="3252300"/>
              <a:ext cx="6846249" cy="1463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3"/>
            <p:cNvSpPr txBox="1"/>
            <p:nvPr/>
          </p:nvSpPr>
          <p:spPr>
            <a:xfrm>
              <a:off x="2224550" y="4635300"/>
              <a:ext cx="477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4528350" y="463530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23"/>
            <p:cNvSpPr txBox="1"/>
            <p:nvPr/>
          </p:nvSpPr>
          <p:spPr>
            <a:xfrm>
              <a:off x="6824325" y="463530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29450" y="1318650"/>
            <a:ext cx="417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</a:t>
            </a:r>
            <a:r>
              <a:rPr lang="en"/>
              <a:t>Vehicle Platoon Optimal Control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29325" y="2078875"/>
            <a:ext cx="3842700" cy="18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rajectory copying of the leading vehicle with constraints 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Initial state,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x1[veh][0]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Following distance,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H[veh][t]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Reaction and actuation time delay,</a:t>
            </a:r>
            <a:r>
              <a:rPr b="1" lang="en"/>
              <a:t> τ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Assumes no </a:t>
            </a:r>
            <a:r>
              <a:rPr lang="en"/>
              <a:t>vehicle </a:t>
            </a:r>
            <a:r>
              <a:rPr lang="en"/>
              <a:t>overtaking and </a:t>
            </a:r>
            <a:r>
              <a:rPr lang="en"/>
              <a:t>turning,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Allows for ‘breakaway’ from the leading vehicles in light of red phase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799400" y="4654050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6762950" y="46662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6957200" y="46662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957200" y="48271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6762950" y="48271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4"/>
          <p:cNvCxnSpPr/>
          <p:nvPr/>
        </p:nvCxnSpPr>
        <p:spPr>
          <a:xfrm flipH="1">
            <a:off x="6328775" y="3453863"/>
            <a:ext cx="600" cy="11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99" name="Google Shape;199;p24"/>
          <p:cNvCxnSpPr/>
          <p:nvPr/>
        </p:nvCxnSpPr>
        <p:spPr>
          <a:xfrm>
            <a:off x="5612200" y="4646513"/>
            <a:ext cx="28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4"/>
          <p:cNvSpPr txBox="1"/>
          <p:nvPr/>
        </p:nvSpPr>
        <p:spPr>
          <a:xfrm>
            <a:off x="6196300" y="4615488"/>
            <a:ext cx="26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787175" y="4082225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6750725" y="409437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6944975" y="409437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6944975" y="42553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6750725" y="42553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6789650" y="3493088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6753200" y="3505238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6947450" y="3505238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6947450" y="3666163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6753200" y="3666163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4"/>
          <p:cNvCxnSpPr/>
          <p:nvPr/>
        </p:nvCxnSpPr>
        <p:spPr>
          <a:xfrm>
            <a:off x="7075025" y="3766388"/>
            <a:ext cx="3000" cy="3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 flipH="1">
            <a:off x="7083000" y="4363538"/>
            <a:ext cx="12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>
            <a:off x="6872400" y="3767275"/>
            <a:ext cx="203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4"/>
          <p:cNvCxnSpPr/>
          <p:nvPr/>
        </p:nvCxnSpPr>
        <p:spPr>
          <a:xfrm flipH="1" rot="10800000">
            <a:off x="6862100" y="4082113"/>
            <a:ext cx="202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4"/>
          <p:cNvCxnSpPr/>
          <p:nvPr/>
        </p:nvCxnSpPr>
        <p:spPr>
          <a:xfrm>
            <a:off x="6882000" y="4359388"/>
            <a:ext cx="203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6" name="Google Shape;216;p24"/>
          <p:cNvSpPr txBox="1"/>
          <p:nvPr/>
        </p:nvSpPr>
        <p:spPr>
          <a:xfrm>
            <a:off x="5630375" y="3279338"/>
            <a:ext cx="69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x1(t=0)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128625" y="4363638"/>
            <a:ext cx="66900" cy="2736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 flipH="1">
            <a:off x="6646850" y="4082238"/>
            <a:ext cx="47100" cy="2733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6444150" y="4057338"/>
            <a:ext cx="15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L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7151450" y="4338900"/>
            <a:ext cx="151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H[1][0] = d_min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750800" y="3468200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748250" y="4063413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6760625" y="4623363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7141700" y="3766408"/>
            <a:ext cx="66900" cy="3237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7166750" y="3766725"/>
            <a:ext cx="149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H[0][0] = 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d_min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6787250" y="2838150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6750800" y="28503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6945050" y="28503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6945050" y="30112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6750800" y="30112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6787175" y="2048725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6750725" y="206087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6944975" y="206087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6944975" y="22218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6750725" y="222180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6777700" y="1429475"/>
            <a:ext cx="157800" cy="27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6741250" y="14416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6935500" y="1441625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6935500" y="160255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6741250" y="1602550"/>
            <a:ext cx="36600" cy="9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4"/>
          <p:cNvCxnSpPr/>
          <p:nvPr/>
        </p:nvCxnSpPr>
        <p:spPr>
          <a:xfrm>
            <a:off x="7063075" y="1702775"/>
            <a:ext cx="30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7072475" y="2319000"/>
            <a:ext cx="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6860450" y="1703663"/>
            <a:ext cx="203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4"/>
          <p:cNvCxnSpPr/>
          <p:nvPr/>
        </p:nvCxnSpPr>
        <p:spPr>
          <a:xfrm flipH="1" rot="10800000">
            <a:off x="6862100" y="2048613"/>
            <a:ext cx="202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4"/>
          <p:cNvCxnSpPr/>
          <p:nvPr/>
        </p:nvCxnSpPr>
        <p:spPr>
          <a:xfrm>
            <a:off x="6869850" y="2322038"/>
            <a:ext cx="203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6" name="Google Shape;246;p24"/>
          <p:cNvSpPr/>
          <p:nvPr/>
        </p:nvSpPr>
        <p:spPr>
          <a:xfrm>
            <a:off x="7116475" y="2319013"/>
            <a:ext cx="66900" cy="5160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646850" y="2048738"/>
            <a:ext cx="47100" cy="2733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6444150" y="2023838"/>
            <a:ext cx="15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L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7151400" y="2415463"/>
            <a:ext cx="183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_min ≤ 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H[1]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[t] ≤ 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d_max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738850" y="1404588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748250" y="2029913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748475" y="2807463"/>
            <a:ext cx="23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129750" y="1702788"/>
            <a:ext cx="66900" cy="3525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7145400" y="1717488"/>
            <a:ext cx="199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_min ≤ 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H[0][t] 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≤ d_max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5" name="Google Shape;255;p24"/>
          <p:cNvCxnSpPr/>
          <p:nvPr/>
        </p:nvCxnSpPr>
        <p:spPr>
          <a:xfrm>
            <a:off x="6328175" y="1320538"/>
            <a:ext cx="600" cy="18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6" name="Google Shape;256;p24"/>
          <p:cNvCxnSpPr>
            <a:endCxn id="216" idx="3"/>
          </p:cNvCxnSpPr>
          <p:nvPr/>
        </p:nvCxnSpPr>
        <p:spPr>
          <a:xfrm>
            <a:off x="6328775" y="3158588"/>
            <a:ext cx="6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7" name="Google Shape;257;p24"/>
          <p:cNvSpPr txBox="1"/>
          <p:nvPr/>
        </p:nvSpPr>
        <p:spPr>
          <a:xfrm>
            <a:off x="5620900" y="1215738"/>
            <a:ext cx="69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x1(t&gt;0)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8" name="Google Shape;258;p24"/>
          <p:cNvCxnSpPr/>
          <p:nvPr/>
        </p:nvCxnSpPr>
        <p:spPr>
          <a:xfrm>
            <a:off x="6851950" y="2831513"/>
            <a:ext cx="203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9" name="Google Shape;259;p24"/>
          <p:cNvSpPr/>
          <p:nvPr/>
        </p:nvSpPr>
        <p:spPr>
          <a:xfrm flipH="1">
            <a:off x="6961575" y="2319180"/>
            <a:ext cx="66900" cy="1788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5074475" y="2247538"/>
            <a:ext cx="86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τ・v[1][t]</a:t>
            </a:r>
            <a:endParaRPr sz="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1" name="Google Shape;261;p24"/>
          <p:cNvCxnSpPr>
            <a:stCxn id="260" idx="3"/>
          </p:cNvCxnSpPr>
          <p:nvPr/>
        </p:nvCxnSpPr>
        <p:spPr>
          <a:xfrm flipH="1" rot="10800000">
            <a:off x="5944175" y="2408788"/>
            <a:ext cx="963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4"/>
          <p:cNvSpPr txBox="1"/>
          <p:nvPr/>
        </p:nvSpPr>
        <p:spPr>
          <a:xfrm>
            <a:off x="5059063" y="1609063"/>
            <a:ext cx="86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τ・v[0][t]</a:t>
            </a:r>
            <a:endParaRPr sz="9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3" name="Google Shape;263;p24"/>
          <p:cNvCxnSpPr>
            <a:stCxn id="262" idx="3"/>
          </p:cNvCxnSpPr>
          <p:nvPr/>
        </p:nvCxnSpPr>
        <p:spPr>
          <a:xfrm flipH="1" rot="10800000">
            <a:off x="5928763" y="1770313"/>
            <a:ext cx="963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/>
          <p:nvPr/>
        </p:nvSpPr>
        <p:spPr>
          <a:xfrm flipH="1">
            <a:off x="6946425" y="1704314"/>
            <a:ext cx="66900" cy="132600"/>
          </a:xfrm>
          <a:prstGeom prst="rightBrace">
            <a:avLst>
              <a:gd fmla="val 50000" name="adj1"/>
              <a:gd fmla="val 503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4"/>
          <p:cNvCxnSpPr/>
          <p:nvPr/>
        </p:nvCxnSpPr>
        <p:spPr>
          <a:xfrm>
            <a:off x="6865700" y="3158238"/>
            <a:ext cx="6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 b="-8" l="0" r="0" t="12112"/>
          <a:stretch/>
        </p:blipFill>
        <p:spPr>
          <a:xfrm>
            <a:off x="1168663" y="3834462"/>
            <a:ext cx="3298774" cy="11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362" y="929125"/>
            <a:ext cx="2800349" cy="23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>
            <p:ph type="title"/>
          </p:nvPr>
        </p:nvSpPr>
        <p:spPr>
          <a:xfrm>
            <a:off x="729450" y="1318650"/>
            <a:ext cx="4548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Aerodynamic </a:t>
            </a:r>
            <a:r>
              <a:rPr lang="en"/>
              <a:t>Drag</a:t>
            </a:r>
            <a:endParaRPr/>
          </a:p>
        </p:txBody>
      </p:sp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729325" y="2078875"/>
            <a:ext cx="43995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F_air(</a:t>
            </a:r>
            <a:r>
              <a:rPr b="1"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,C_d(</a:t>
            </a:r>
            <a:r>
              <a:rPr b="1" lang="en" sz="1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/>
              <a:t>→ non-convex in formulation (27) for each vehicle in the platoon,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the velocity upper bound, we fixed the value of </a:t>
            </a:r>
            <a:r>
              <a:rPr b="1"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v_avg</a:t>
            </a:r>
            <a:r>
              <a:rPr lang="en"/>
              <a:t> to estimate an average drag value and linearly fitted and adjusted for </a:t>
            </a:r>
            <a:r>
              <a:rPr b="1" lang="en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/>
              <a:t> (29)</a:t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24" y="3521575"/>
            <a:ext cx="4717351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100" y="3521575"/>
            <a:ext cx="1990449" cy="13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5725" y="3385826"/>
            <a:ext cx="3591626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5680650" y="678000"/>
            <a:ext cx="46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Vehicle trajectory and following distance for t &lt;= 50s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6192950" y="3173525"/>
            <a:ext cx="9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Time [s]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7515900" y="3173525"/>
            <a:ext cx="9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Time [s]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</a:t>
            </a:r>
            <a:r>
              <a:rPr lang="en"/>
              <a:t> Light Simulation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729450" y="2014688"/>
            <a:ext cx="4473600" cy="21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i="1" sz="23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2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25"/>
              <a:t>f(t) &lt; 0: green light</a:t>
            </a:r>
            <a:endParaRPr sz="132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2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25"/>
              <a:t>ω</a:t>
            </a:r>
            <a:r>
              <a:rPr lang="en" sz="1325"/>
              <a:t>: traffic light cycle period</a:t>
            </a:r>
            <a:endParaRPr sz="132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25"/>
              <a:t>φ</a:t>
            </a:r>
            <a:r>
              <a:rPr lang="en" sz="1325"/>
              <a:t>: phase shift</a:t>
            </a:r>
            <a:endParaRPr sz="132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25"/>
              <a:t>h</a:t>
            </a:r>
            <a:r>
              <a:rPr lang="en" sz="1325"/>
              <a:t>: controls green-light duration</a:t>
            </a:r>
            <a:endParaRPr sz="1325"/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0" y="2342000"/>
            <a:ext cx="2555950" cy="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7315950" y="2105400"/>
            <a:ext cx="110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 = 60s</a:t>
            </a:r>
            <a:endParaRPr sz="1125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ω</a:t>
            </a: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2𝛑/T</a:t>
            </a:r>
            <a:endParaRPr sz="1125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φ</a:t>
            </a: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0</a:t>
            </a:r>
            <a:endParaRPr sz="1125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" sz="112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0.3</a:t>
            </a:r>
            <a:endParaRPr sz="1125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74" y="1630000"/>
            <a:ext cx="2426024" cy="1533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7"/>
          <p:cNvGrpSpPr/>
          <p:nvPr/>
        </p:nvGrpSpPr>
        <p:grpSpPr>
          <a:xfrm>
            <a:off x="4716275" y="3458249"/>
            <a:ext cx="3353925" cy="1649226"/>
            <a:chOff x="4716275" y="3458249"/>
            <a:chExt cx="3353925" cy="1649226"/>
          </a:xfrm>
        </p:grpSpPr>
        <p:pic>
          <p:nvPicPr>
            <p:cNvPr id="295" name="Google Shape;29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6275" y="3458249"/>
              <a:ext cx="3353925" cy="14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27"/>
            <p:cNvSpPr txBox="1"/>
            <p:nvPr/>
          </p:nvSpPr>
          <p:spPr>
            <a:xfrm>
              <a:off x="6347525" y="4814975"/>
              <a:ext cx="4776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221075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Traffic Light Simulation Parameter Study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0" y="484950"/>
            <a:ext cx="44676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Uniform phase shift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4624300" y="484950"/>
            <a:ext cx="4467600" cy="3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Random parameters</a:t>
            </a:r>
            <a:endParaRPr b="1" sz="1700">
              <a:solidFill>
                <a:schemeClr val="dk1"/>
              </a:solidFill>
            </a:endParaRPr>
          </a:p>
        </p:txBody>
      </p:sp>
      <p:grpSp>
        <p:nvGrpSpPr>
          <p:cNvPr id="304" name="Google Shape;304;p28"/>
          <p:cNvGrpSpPr/>
          <p:nvPr/>
        </p:nvGrpSpPr>
        <p:grpSpPr>
          <a:xfrm>
            <a:off x="104512" y="1124663"/>
            <a:ext cx="4362979" cy="3085288"/>
            <a:chOff x="104512" y="1124663"/>
            <a:chExt cx="4362979" cy="3085288"/>
          </a:xfrm>
        </p:grpSpPr>
        <p:pic>
          <p:nvPicPr>
            <p:cNvPr id="305" name="Google Shape;30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512" y="1124663"/>
              <a:ext cx="4362979" cy="289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8"/>
            <p:cNvSpPr txBox="1"/>
            <p:nvPr/>
          </p:nvSpPr>
          <p:spPr>
            <a:xfrm>
              <a:off x="1105050" y="391745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7" name="Google Shape;307;p28"/>
            <p:cNvSpPr txBox="1"/>
            <p:nvPr/>
          </p:nvSpPr>
          <p:spPr>
            <a:xfrm>
              <a:off x="3353250" y="391745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8" name="Google Shape;308;p28"/>
          <p:cNvGrpSpPr/>
          <p:nvPr/>
        </p:nvGrpSpPr>
        <p:grpSpPr>
          <a:xfrm>
            <a:off x="4676600" y="1124646"/>
            <a:ext cx="4362999" cy="3117304"/>
            <a:chOff x="4676600" y="1124646"/>
            <a:chExt cx="4362999" cy="3117304"/>
          </a:xfrm>
        </p:grpSpPr>
        <p:pic>
          <p:nvPicPr>
            <p:cNvPr id="309" name="Google Shape;30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76600" y="1124646"/>
              <a:ext cx="4362999" cy="289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5673425" y="391745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1" name="Google Shape;311;p28"/>
            <p:cNvSpPr txBox="1"/>
            <p:nvPr/>
          </p:nvSpPr>
          <p:spPr>
            <a:xfrm>
              <a:off x="7918475" y="3949450"/>
              <a:ext cx="93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Lato"/>
                  <a:ea typeface="Lato"/>
                  <a:cs typeface="Lato"/>
                  <a:sym typeface="Lato"/>
                </a:rPr>
                <a:t>Time [s]</a:t>
              </a:r>
              <a:endParaRPr sz="7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221075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Traffic Light Simulation Parameter Study</a:t>
            </a:r>
            <a:endParaRPr/>
          </a:p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4755825" y="224000"/>
            <a:ext cx="4244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Random parameters + following distance 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25" y="779688"/>
            <a:ext cx="5403015" cy="3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41625"/>
            <a:ext cx="4479598" cy="197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3017275" y="4229425"/>
            <a:ext cx="9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Time [s]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5737450" y="4229425"/>
            <a:ext cx="9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Time [s]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5">
            <a:alphaModFix/>
          </a:blip>
          <a:srcRect b="22221" l="2761" r="0" t="0"/>
          <a:stretch/>
        </p:blipFill>
        <p:spPr>
          <a:xfrm>
            <a:off x="4376700" y="1979525"/>
            <a:ext cx="4479600" cy="24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33" name="Google Shape;33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ICE, PHEV powertrains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traffic lights as a decision variable with constraints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Anticipation of the length and position of platoons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Partial knowledge of traffic light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Background traffic (non-V2X)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4029030" y="3175009"/>
            <a:ext cx="4918766" cy="1789340"/>
            <a:chOff x="6401750" y="4054725"/>
            <a:chExt cx="2560924" cy="995627"/>
          </a:xfrm>
        </p:grpSpPr>
        <p:pic>
          <p:nvPicPr>
            <p:cNvPr id="335" name="Google Shape;335;p31"/>
            <p:cNvPicPr preferRelativeResize="0"/>
            <p:nvPr/>
          </p:nvPicPr>
          <p:blipFill rotWithShape="1">
            <a:blip r:embed="rId3">
              <a:alphaModFix/>
            </a:blip>
            <a:srcRect b="76204" l="0" r="0" t="0"/>
            <a:stretch/>
          </p:blipFill>
          <p:spPr>
            <a:xfrm>
              <a:off x="6401750" y="4054725"/>
              <a:ext cx="2560924" cy="8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/>
            <p:cNvPicPr preferRelativeResize="0"/>
            <p:nvPr/>
          </p:nvPicPr>
          <p:blipFill rotWithShape="1">
            <a:blip r:embed="rId3">
              <a:alphaModFix/>
            </a:blip>
            <a:srcRect b="0" l="0" r="0" t="95487"/>
            <a:stretch/>
          </p:blipFill>
          <p:spPr>
            <a:xfrm>
              <a:off x="6401750" y="4891650"/>
              <a:ext cx="2560924" cy="158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58225" y="1059000"/>
            <a:ext cx="3491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 &amp; Background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is Vehicle Platooning?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Focus of Study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Why does this matter?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Relevant Literature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Algorithms and Problem Structure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Single Vehicle Optimal Control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3-</a:t>
            </a:r>
            <a:r>
              <a:rPr lang="en"/>
              <a:t>Vehicle </a:t>
            </a:r>
            <a:r>
              <a:rPr lang="en"/>
              <a:t>Platooning </a:t>
            </a:r>
            <a:r>
              <a:rPr lang="en"/>
              <a:t>Optimal Control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Aerodynamic Drag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Traffic Light Simulation (TLS)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Results: TLS </a:t>
            </a:r>
            <a:r>
              <a:rPr lang="en"/>
              <a:t>Parameter Study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88" y="304800"/>
            <a:ext cx="8175421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>
            <p:ph idx="1" type="body"/>
          </p:nvPr>
        </p:nvSpPr>
        <p:spPr>
          <a:xfrm>
            <a:off x="221075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Single Vehicle (BEV) Parameter Study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667525" y="6286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Vehicle Platooning?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571550" y="1442750"/>
            <a:ext cx="42603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Vehicle fleet automation with integrated sensor array, active safety systems, and controllers to synchronize platoon acceleration and braking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Vehicle-to-vehicle (V2V) communication [2]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Vehicle-to-everything (V2X) communication [1]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Emerging area of research in control and optimization: save time, money, energy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scenarios </a:t>
            </a:r>
            <a:r>
              <a:rPr lang="en"/>
              <a:t>this could</a:t>
            </a:r>
            <a:r>
              <a:rPr lang="en"/>
              <a:t> apply to: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Trucks in highway driving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Cars in highway driving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Cars in urban driving - our selection</a:t>
            </a:r>
            <a:endParaRPr b="1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550" y="577150"/>
            <a:ext cx="2427600" cy="21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900" y="2899825"/>
            <a:ext cx="3530900" cy="19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8180150" y="2417850"/>
            <a:ext cx="3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[1]</a:t>
            </a:r>
            <a:endParaRPr sz="8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731800" y="4578150"/>
            <a:ext cx="3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[2]</a:t>
            </a:r>
            <a:endParaRPr sz="8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71900" y="4035300"/>
            <a:ext cx="440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[1] “Platoon (automobile)” (5 Oct 2021). Wikipedia. Retrieved on 06 Nov 2021, 13:46, from </a:t>
            </a:r>
            <a:r>
              <a:rPr lang="en" sz="10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https://en.wikipedia.org/wiki/Platoon_(automobile)</a:t>
            </a: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[2] Ashley, Steven (18 Nov 2014). “Robot truck platoons roll forward.” BBC. Retrieved on 06 Nov 2021, 13:49, from </a:t>
            </a:r>
            <a:r>
              <a:rPr lang="en" sz="10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https://www.bbc.com/future/article/20130409-robot-truck-platoons-roll-forward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7650" y="59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the Study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7650" y="1472525"/>
            <a:ext cx="4097100" cy="23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Cars platooning in an urban area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obstacles and more powertrain varieties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battery electric vehicle (BEV) platoons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Optimal platoon trajectory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Given timed traffic lights and spacing in an urban area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Output: optimal trajectory for the car to save time </a:t>
            </a:r>
            <a:r>
              <a:rPr i="1" lang="en" sz="1300"/>
              <a:t>and</a:t>
            </a:r>
            <a:r>
              <a:rPr lang="en" sz="1300"/>
              <a:t> energy</a:t>
            </a:r>
            <a:endParaRPr sz="13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625" y="1472525"/>
            <a:ext cx="2878349" cy="20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71900" y="4187700"/>
            <a:ext cx="440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[3] Schneider, Tilman (16 Sept 2018). “Audi Study: No Congestion in the City of the Future.” Audi MediaCenter. Retrieved on 06 Nov 2021, 13:52, from </a:t>
            </a:r>
            <a:r>
              <a:rPr lang="en" sz="10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https://www.audi-mediacenter.com/en/press-releases/audi-study-no-congestion-in-the-city-of-the-future-10736</a:t>
            </a: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. 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8324975" y="3199800"/>
            <a:ext cx="3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[3]</a:t>
            </a:r>
            <a:endParaRPr sz="8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57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7650" y="1517013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Energy saved → reduced emissions!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Transportation is largest </a:t>
            </a:r>
            <a:r>
              <a:rPr lang="en"/>
              <a:t>emissions</a:t>
            </a:r>
            <a:r>
              <a:rPr lang="en"/>
              <a:t> sector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Electricity second - electric vehicles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Reducing carbon emissions benefits the planet and its occupants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saved is a huge advantage for people…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Traveling to and from work → more free time or family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Traveling to and from a destination → time saved in the vehicle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Transporting goods → quicker shipping time, can sell more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00" y="2003550"/>
            <a:ext cx="2756474" cy="29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171900" y="4187700"/>
            <a:ext cx="440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[4] “Sources of Greenhouse Gas Emissions” (2021). United States Environmental Protection Agency. Retrieved on 06 Nov 2021, 14:01, from </a:t>
            </a:r>
            <a:r>
              <a:rPr lang="en" sz="1000" u="sng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https://www.epa.gov/ghgemissions/sources-greenhouse-gas-emissions</a:t>
            </a: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. 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832300" y="4636975"/>
            <a:ext cx="3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[4]</a:t>
            </a:r>
            <a:endParaRPr sz="8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688625" y="583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Literature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7650" y="1402725"/>
            <a:ext cx="64230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Adaptive cruise control and cooperative adaptive cruise control can save energy [5]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Platooning allows for closer headway → smaller drag, saves energy [6]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Traffic lights in urban settings cause stops and delays, responsible for a large amount of emissions [7]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 conclusion: traffic lights increase emissions, cruise control + platooning decrease emissions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Can we combine the two for a more powerful energy savings effect?</a:t>
            </a:r>
            <a:endParaRPr sz="1200"/>
          </a:p>
        </p:txBody>
      </p:sp>
      <p:sp>
        <p:nvSpPr>
          <p:cNvPr id="134" name="Google Shape;134;p19"/>
          <p:cNvSpPr txBox="1"/>
          <p:nvPr/>
        </p:nvSpPr>
        <p:spPr>
          <a:xfrm>
            <a:off x="241800" y="3974025"/>
            <a:ext cx="866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[5] Wang, Z., Wu, G., \&amp; Barth, M. J. (2018, November). A review on cooperative adaptive cruise control (CACC) systems: Architectures, controls, and applications. In 2018 21st International Conference on Intelligent Transportation Systems (ITSC) (pp. 2884-2891). IEEE.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[6] Ma, F., Yang, Y., Wang, J., Liu, Z., Li, J., Nie, J., ... \&amp; Wu, L. (2019). Predictive energy-saving optimization based on nonlinear model predictive control for cooperative connected vehicles platoon with V2V communication. Energy, 189, 116120.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rPr>
              <a:t>[7] C. Sun, J. Guanetti, F. Borrelli and S. J. Moura, "Optimal Eco-Driving Control of Connected and Autonomous Vehicles Through Signalized Intersections," in IEEE Internet of Things Journal, vol. 7, no. 5, pp. 3759-3773, May 2020, doi: 10.1109/JIOT.2020.2968120.</a:t>
            </a:r>
            <a:endParaRPr sz="1000">
              <a:solidFill>
                <a:schemeClr val="accen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Structure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374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Mixed-integer second order cone program (MISOCP)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 language: CVXPY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Optimization solver: MOSEK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cases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Single Vehicle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3-Vehicle Platoon</a:t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>
            <a:off x="3728875" y="2125775"/>
            <a:ext cx="5189824" cy="1910302"/>
            <a:chOff x="3728875" y="2612625"/>
            <a:chExt cx="5189824" cy="1910302"/>
          </a:xfrm>
        </p:grpSpPr>
        <p:cxnSp>
          <p:nvCxnSpPr>
            <p:cNvPr id="147" name="Google Shape;147;p21"/>
            <p:cNvCxnSpPr>
              <a:stCxn id="148" idx="2"/>
              <a:endCxn id="149" idx="0"/>
            </p:cNvCxnSpPr>
            <p:nvPr/>
          </p:nvCxnSpPr>
          <p:spPr>
            <a:xfrm flipH="1" rot="-5400000">
              <a:off x="6764600" y="2499075"/>
              <a:ext cx="421500" cy="1341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0" name="Google Shape;150;p21"/>
            <p:cNvCxnSpPr>
              <a:stCxn id="151" idx="0"/>
              <a:endCxn id="148" idx="2"/>
            </p:cNvCxnSpPr>
            <p:nvPr/>
          </p:nvCxnSpPr>
          <p:spPr>
            <a:xfrm rot="-5400000">
              <a:off x="5445249" y="2520837"/>
              <a:ext cx="421500" cy="1297500"/>
            </a:xfrm>
            <a:prstGeom prst="bentConnector3">
              <a:avLst>
                <a:gd fmla="val 50001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2" name="Google Shape;152;p21"/>
            <p:cNvCxnSpPr>
              <a:stCxn id="153" idx="0"/>
              <a:endCxn id="151" idx="2"/>
            </p:cNvCxnSpPr>
            <p:nvPr/>
          </p:nvCxnSpPr>
          <p:spPr>
            <a:xfrm rot="-5400000">
              <a:off x="4428625" y="3598175"/>
              <a:ext cx="450300" cy="706800"/>
            </a:xfrm>
            <a:prstGeom prst="bentConnector3">
              <a:avLst>
                <a:gd fmla="val 49988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4" name="Google Shape;154;p21"/>
            <p:cNvCxnSpPr>
              <a:stCxn id="155" idx="0"/>
              <a:endCxn id="149" idx="2"/>
            </p:cNvCxnSpPr>
            <p:nvPr/>
          </p:nvCxnSpPr>
          <p:spPr>
            <a:xfrm rot="-5400000">
              <a:off x="7085449" y="3616327"/>
              <a:ext cx="450300" cy="670500"/>
            </a:xfrm>
            <a:prstGeom prst="bentConnector3">
              <a:avLst>
                <a:gd fmla="val 49989" name="adj1"/>
              </a:avLst>
            </a:prstGeom>
            <a:noFill/>
            <a:ln cap="flat" cmpd="sng" w="19050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48" name="Google Shape;148;p21"/>
            <p:cNvSpPr txBox="1"/>
            <p:nvPr/>
          </p:nvSpPr>
          <p:spPr>
            <a:xfrm>
              <a:off x="5733350" y="2612625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EV Energy Optimization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4435749" y="3380337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Single Vehicle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7074350" y="3380325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3-Vehicle Platoon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1"/>
            <p:cNvSpPr txBox="1"/>
            <p:nvPr/>
          </p:nvSpPr>
          <p:spPr>
            <a:xfrm>
              <a:off x="5108252" y="4176725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Parameter Study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6403849" y="4176727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Nominal Traffic Light Timing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3728875" y="4176725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Nominal Traffic Light Timing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1"/>
            <p:cNvSpPr txBox="1"/>
            <p:nvPr/>
          </p:nvSpPr>
          <p:spPr>
            <a:xfrm>
              <a:off x="7775699" y="4176727"/>
              <a:ext cx="1143000" cy="346200"/>
            </a:xfrm>
            <a:prstGeom prst="rect">
              <a:avLst/>
            </a:prstGeom>
            <a:noFill/>
            <a:ln cap="flat" cmpd="sng" w="1905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Adjusted</a:t>
              </a: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Traffic Light Timing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8" name="Google Shape;158;p21"/>
          <p:cNvCxnSpPr>
            <a:stCxn id="156" idx="0"/>
            <a:endCxn id="151" idx="2"/>
          </p:cNvCxnSpPr>
          <p:nvPr/>
        </p:nvCxnSpPr>
        <p:spPr>
          <a:xfrm flipH="1" rot="5400000">
            <a:off x="5118302" y="3128425"/>
            <a:ext cx="450300" cy="672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9" name="Google Shape;159;p21"/>
          <p:cNvCxnSpPr/>
          <p:nvPr/>
        </p:nvCxnSpPr>
        <p:spPr>
          <a:xfrm flipH="1" rot="5400000">
            <a:off x="7759277" y="3234275"/>
            <a:ext cx="450300" cy="672600"/>
          </a:xfrm>
          <a:prstGeom prst="bentConnector3">
            <a:avLst>
              <a:gd fmla="val 7236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